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Inconsolata" pitchFamily="1" charset="0"/>
      <p:regular r:id="rId14"/>
    </p:embeddedFont>
    <p:embeddedFont>
      <p:font typeface="Montserrat Black" panose="00000A00000000000000" pitchFamily="2" charset="0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6853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094201" y="1381363"/>
            <a:ext cx="644187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Customer Data Analysis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5399127" y="2226833"/>
            <a:ext cx="383202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Capstone Project Report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28" y="2938320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Team Code:</a:t>
            </a:r>
            <a:r>
              <a:rPr lang="en-US" sz="19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</a:p>
          <a:p>
            <a:pPr marL="0" indent="0" algn="ctr">
              <a:lnSpc>
                <a:spcPts val="3100"/>
              </a:lnSpc>
              <a:buNone/>
            </a:pPr>
            <a:r>
              <a:rPr lang="en-US" sz="19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PTID-CDA-SEP-25-741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793790" y="3558516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endParaRPr lang="en-US" sz="1950" b="1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 algn="ctr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Batch:</a:t>
            </a:r>
            <a:r>
              <a:rPr lang="en-US" sz="19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</a:t>
            </a:r>
          </a:p>
          <a:p>
            <a:pPr marL="0" indent="0" algn="ctr">
              <a:lnSpc>
                <a:spcPts val="3100"/>
              </a:lnSpc>
              <a:buNone/>
            </a:pPr>
            <a:r>
              <a:rPr lang="en-US" sz="19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12-MAY-25-CDA-BUN-040-WDM1130-BAN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93790" y="4178712"/>
            <a:ext cx="13042821" cy="1190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endParaRPr lang="en-US" sz="1950" b="1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 algn="ctr">
              <a:lnSpc>
                <a:spcPts val="3100"/>
              </a:lnSpc>
              <a:buNone/>
            </a:pPr>
            <a:endParaRPr lang="en-US" sz="1950" b="1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 algn="ctr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Team Members:</a:t>
            </a:r>
          </a:p>
          <a:p>
            <a:pPr marL="0" indent="0" algn="ctr">
              <a:lnSpc>
                <a:spcPts val="3100"/>
              </a:lnSpc>
              <a:buNone/>
            </a:pPr>
            <a:r>
              <a:rPr lang="en-US" sz="19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Pruthiraj Samal (pruthirajsamal8802@gmail.com)</a:t>
            </a:r>
          </a:p>
          <a:p>
            <a:pPr marL="0" indent="0" algn="ctr">
              <a:lnSpc>
                <a:spcPts val="3100"/>
              </a:lnSpc>
              <a:buNone/>
            </a:pPr>
            <a:r>
              <a:rPr lang="en-US" sz="19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Debabrata Das (debabratad330@gmail.com)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93790" y="5663046"/>
            <a:ext cx="13042821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endParaRPr lang="en-US" sz="1950" b="1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 algn="ctr">
              <a:lnSpc>
                <a:spcPts val="3100"/>
              </a:lnSpc>
              <a:buNone/>
            </a:pPr>
            <a:endParaRPr lang="en-US" sz="1950" b="1" dirty="0">
              <a:solidFill>
                <a:srgbClr val="151617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 algn="ctr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Institute:</a:t>
            </a:r>
            <a:r>
              <a:rPr lang="en-US" sz="19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DataMites</a:t>
            </a:r>
            <a:endParaRPr lang="en-US" sz="19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15791"/>
            <a:ext cx="1168300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Key Insights &amp; Strategic Recommendations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73188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Key Insights</a:t>
            </a:r>
            <a:endParaRPr lang="en-US" sz="23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204" y="2296120"/>
            <a:ext cx="297656" cy="3720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38632" y="2327196"/>
            <a:ext cx="399395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Demographics Drive Revenue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438632" y="2835712"/>
            <a:ext cx="563451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Women and seniors are the primary revenue drivers, accounting for the majority of purchases and spending.</a:t>
            </a:r>
            <a:endParaRPr lang="en-US" sz="1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204" y="3836551"/>
            <a:ext cx="297656" cy="37207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438632" y="3867626"/>
            <a:ext cx="323183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Category Concentration</a:t>
            </a:r>
            <a:endParaRPr lang="en-US" sz="1950" dirty="0"/>
          </a:p>
        </p:txBody>
      </p:sp>
      <p:sp>
        <p:nvSpPr>
          <p:cNvPr id="9" name="Text 5"/>
          <p:cNvSpPr/>
          <p:nvPr/>
        </p:nvSpPr>
        <p:spPr>
          <a:xfrm>
            <a:off x="1438632" y="4376142"/>
            <a:ext cx="563451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Clothing and Food dominate sales, while other categories show significant growth potential.</a:t>
            </a:r>
            <a:endParaRPr lang="en-US" sz="15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204" y="5376982"/>
            <a:ext cx="297656" cy="37207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438632" y="5408057"/>
            <a:ext cx="291191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Payment Preferences</a:t>
            </a:r>
            <a:endParaRPr lang="en-US" sz="1950" dirty="0"/>
          </a:p>
        </p:txBody>
      </p:sp>
      <p:sp>
        <p:nvSpPr>
          <p:cNvPr id="12" name="Text 7"/>
          <p:cNvSpPr/>
          <p:nvPr/>
        </p:nvSpPr>
        <p:spPr>
          <a:xfrm>
            <a:off x="1438632" y="5916573"/>
            <a:ext cx="563451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Cash remains the most preferred payment method, though digital adoption is growing steadily.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7564874" y="1731883"/>
            <a:ext cx="457414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Business Recommendations</a:t>
            </a:r>
            <a:endParaRPr lang="en-US" sz="2300" dirty="0"/>
          </a:p>
        </p:txBody>
      </p:sp>
      <p:sp>
        <p:nvSpPr>
          <p:cNvPr id="14" name="Shape 9"/>
          <p:cNvSpPr/>
          <p:nvPr/>
        </p:nvSpPr>
        <p:spPr>
          <a:xfrm>
            <a:off x="7564874" y="2327196"/>
            <a:ext cx="6279356" cy="1555552"/>
          </a:xfrm>
          <a:prstGeom prst="roundRect">
            <a:avLst>
              <a:gd name="adj" fmla="val 58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5" name="Text 10"/>
          <p:cNvSpPr/>
          <p:nvPr/>
        </p:nvSpPr>
        <p:spPr>
          <a:xfrm>
            <a:off x="7770852" y="2533174"/>
            <a:ext cx="339351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Target Priority Segments</a:t>
            </a:r>
            <a:endParaRPr lang="en-US" sz="1950" dirty="0"/>
          </a:p>
        </p:txBody>
      </p:sp>
      <p:sp>
        <p:nvSpPr>
          <p:cNvPr id="16" name="Text 11"/>
          <p:cNvSpPr/>
          <p:nvPr/>
        </p:nvSpPr>
        <p:spPr>
          <a:xfrm>
            <a:off x="7770852" y="3041690"/>
            <a:ext cx="586740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Focus marketing efforts on women and senior customers who drive the highest revenue and purchase volumes.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7564874" y="4081105"/>
            <a:ext cx="6279356" cy="1555552"/>
          </a:xfrm>
          <a:prstGeom prst="roundRect">
            <a:avLst>
              <a:gd name="adj" fmla="val 58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8" name="Text 13"/>
          <p:cNvSpPr/>
          <p:nvPr/>
        </p:nvSpPr>
        <p:spPr>
          <a:xfrm>
            <a:off x="7770852" y="4287083"/>
            <a:ext cx="312074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Category Development</a:t>
            </a:r>
            <a:endParaRPr lang="en-US" sz="1950" dirty="0"/>
          </a:p>
        </p:txBody>
      </p:sp>
      <p:sp>
        <p:nvSpPr>
          <p:cNvPr id="19" name="Text 14"/>
          <p:cNvSpPr/>
          <p:nvPr/>
        </p:nvSpPr>
        <p:spPr>
          <a:xfrm>
            <a:off x="7770852" y="4795599"/>
            <a:ext cx="586740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Boost underperforming categories (Technology, Books, Souvenirs) with targeted promotions and strategic offers.</a:t>
            </a:r>
            <a:endParaRPr lang="en-US" sz="1550" dirty="0"/>
          </a:p>
        </p:txBody>
      </p:sp>
      <p:sp>
        <p:nvSpPr>
          <p:cNvPr id="20" name="Shape 15"/>
          <p:cNvSpPr/>
          <p:nvPr/>
        </p:nvSpPr>
        <p:spPr>
          <a:xfrm>
            <a:off x="7564874" y="5835015"/>
            <a:ext cx="6279356" cy="1555552"/>
          </a:xfrm>
          <a:prstGeom prst="roundRect">
            <a:avLst>
              <a:gd name="adj" fmla="val 58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21" name="Text 16"/>
          <p:cNvSpPr/>
          <p:nvPr/>
        </p:nvSpPr>
        <p:spPr>
          <a:xfrm>
            <a:off x="7770852" y="6040993"/>
            <a:ext cx="365438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Digital Payment Incentives</a:t>
            </a:r>
            <a:endParaRPr lang="en-US" sz="1950" dirty="0"/>
          </a:p>
        </p:txBody>
      </p:sp>
      <p:sp>
        <p:nvSpPr>
          <p:cNvPr id="22" name="Text 17"/>
          <p:cNvSpPr/>
          <p:nvPr/>
        </p:nvSpPr>
        <p:spPr>
          <a:xfrm>
            <a:off x="7770852" y="6549509"/>
            <a:ext cx="586740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Promote digital payment adoption through cashback programs and exclusive digital-only offers.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53389" y="3186946"/>
            <a:ext cx="9923621" cy="124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9750"/>
              </a:lnSpc>
              <a:buNone/>
            </a:pPr>
            <a:r>
              <a:rPr lang="en-US" sz="7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Thank You</a:t>
            </a:r>
            <a:endParaRPr lang="en-US" sz="7800" dirty="0"/>
          </a:p>
        </p:txBody>
      </p:sp>
      <p:sp>
        <p:nvSpPr>
          <p:cNvPr id="5" name="Text 2"/>
          <p:cNvSpPr/>
          <p:nvPr/>
        </p:nvSpPr>
        <p:spPr>
          <a:xfrm>
            <a:off x="793790" y="472499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We appreciate your time and engagement. We trust these insights will empower informed decisions and future success.</a:t>
            </a:r>
            <a:endParaRPr lang="en-US" sz="16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00206"/>
            <a:ext cx="549175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Project Introduction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517940"/>
            <a:ext cx="4215289" cy="2111335"/>
          </a:xfrm>
          <a:prstGeom prst="roundRect">
            <a:avLst>
              <a:gd name="adj" fmla="val 43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999768" y="372391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Project Objective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9768" y="4153138"/>
            <a:ext cx="380333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Comprehensive analysis of customer shopping behavior and patterns to drive business insights and strategic decision-making.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5207437" y="3517940"/>
            <a:ext cx="4215408" cy="2111335"/>
          </a:xfrm>
          <a:prstGeom prst="roundRect">
            <a:avLst>
              <a:gd name="adj" fmla="val 43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5413415" y="372391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Dataset Timeline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5413415" y="4153138"/>
            <a:ext cx="380345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Analysis covers customer data spanning from 2021 to 2023, providing three years of shopping trends and behaviors.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9621203" y="3517940"/>
            <a:ext cx="4215289" cy="2111335"/>
          </a:xfrm>
          <a:prstGeom prst="roundRect">
            <a:avLst>
              <a:gd name="adj" fmla="val 43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9827181" y="3723918"/>
            <a:ext cx="261425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Tools &amp; Technology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827181" y="4153138"/>
            <a:ext cx="380333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Power BI for visualization, SQL for data querying, and Excel for data processing and analysis.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5757"/>
            <a:ext cx="887884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Shopping Distribution by Gender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36733"/>
            <a:ext cx="7632025" cy="404491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679150" y="6512123"/>
            <a:ext cx="198358" cy="198358"/>
          </a:xfrm>
          <a:prstGeom prst="roundRect">
            <a:avLst>
              <a:gd name="adj" fmla="val 9220"/>
            </a:avLst>
          </a:prstGeom>
          <a:solidFill>
            <a:srgbClr val="252628"/>
          </a:solidFill>
          <a:ln/>
        </p:spPr>
      </p:sp>
      <p:sp>
        <p:nvSpPr>
          <p:cNvPr id="5" name="Text 2"/>
          <p:cNvSpPr/>
          <p:nvPr/>
        </p:nvSpPr>
        <p:spPr>
          <a:xfrm>
            <a:off x="3938468" y="6512123"/>
            <a:ext cx="595074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Female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4685943" y="6512123"/>
            <a:ext cx="198358" cy="198358"/>
          </a:xfrm>
          <a:prstGeom prst="roundRect">
            <a:avLst>
              <a:gd name="adj" fmla="val 9220"/>
            </a:avLst>
          </a:prstGeom>
          <a:solidFill>
            <a:srgbClr val="74797F"/>
          </a:solidFill>
          <a:ln/>
        </p:spPr>
      </p:sp>
      <p:sp>
        <p:nvSpPr>
          <p:cNvPr id="7" name="Text 4"/>
          <p:cNvSpPr/>
          <p:nvPr/>
        </p:nvSpPr>
        <p:spPr>
          <a:xfrm>
            <a:off x="4945261" y="6512123"/>
            <a:ext cx="396716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Male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8917543" y="2436733"/>
            <a:ext cx="4926568" cy="2311956"/>
          </a:xfrm>
          <a:prstGeom prst="roundRect">
            <a:avLst>
              <a:gd name="adj" fmla="val 396"/>
            </a:avLst>
          </a:prstGeom>
          <a:solidFill>
            <a:srgbClr val="B6D6FC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5901" y="2711410"/>
            <a:ext cx="310039" cy="24800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9624298" y="2684621"/>
            <a:ext cx="2480905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🔑 Key Insight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9624298" y="3200757"/>
            <a:ext cx="402145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Women dominate shopping share with nearly 60% of all shopping activities, indicating a significant gender preference in consumer behavior.</a:t>
            </a:r>
            <a:endParaRPr lang="en-US" sz="1550" dirty="0"/>
          </a:p>
        </p:txBody>
      </p:sp>
      <p:sp>
        <p:nvSpPr>
          <p:cNvPr id="12" name="Text 8"/>
          <p:cNvSpPr/>
          <p:nvPr/>
        </p:nvSpPr>
        <p:spPr>
          <a:xfrm>
            <a:off x="8917543" y="4971931"/>
            <a:ext cx="492656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This substantial gender gap suggests targeted marketing strategies should prioritize female demographics for maximum impact and ROI.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1419"/>
            <a:ext cx="668202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Products Sold by Gender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848332"/>
            <a:ext cx="6397347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179K</a:t>
            </a:r>
            <a:endParaRPr lang="en-US" sz="5150" dirty="0"/>
          </a:p>
        </p:txBody>
      </p:sp>
      <p:sp>
        <p:nvSpPr>
          <p:cNvPr id="4" name="Text 2"/>
          <p:cNvSpPr/>
          <p:nvPr/>
        </p:nvSpPr>
        <p:spPr>
          <a:xfrm>
            <a:off x="2752011" y="375130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Female Purchases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4180523"/>
            <a:ext cx="639734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Total products purchased by female customers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439144" y="2848332"/>
            <a:ext cx="6397466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120K</a:t>
            </a:r>
            <a:endParaRPr lang="en-US" sz="5150" dirty="0"/>
          </a:p>
        </p:txBody>
      </p:sp>
      <p:sp>
        <p:nvSpPr>
          <p:cNvPr id="7" name="Text 5"/>
          <p:cNvSpPr/>
          <p:nvPr/>
        </p:nvSpPr>
        <p:spPr>
          <a:xfrm>
            <a:off x="9397365" y="375130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Male Purchases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439144" y="4180523"/>
            <a:ext cx="639746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Total products purchased by male customers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93790" y="4721304"/>
            <a:ext cx="13042821" cy="1676876"/>
          </a:xfrm>
          <a:prstGeom prst="roundRect">
            <a:avLst>
              <a:gd name="adj" fmla="val 545"/>
            </a:avLst>
          </a:prstGeom>
          <a:solidFill>
            <a:srgbClr val="B6FCB8"/>
          </a:solidFill>
          <a:ln/>
        </p:spPr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48" y="4995982"/>
            <a:ext cx="310039" cy="248007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1500545" y="4969193"/>
            <a:ext cx="2480905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🔑 Key Insight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500545" y="5485328"/>
            <a:ext cx="121377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Women purchase significantly more products overall, with 179K units compared to 120K for men. This 49% higher purchase volume reinforces the importance of female-focused product strategies and inventory planning.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6103"/>
            <a:ext cx="883527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Revenue Contribution by Gender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23016"/>
            <a:ext cx="12971145" cy="28058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91446" y="5549741"/>
            <a:ext cx="2480905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🔑</a:t>
            </a: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 Key Insight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091446" y="6165175"/>
            <a:ext cx="127451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Female customers generate significantly higher revenue at $41M compared to $28M from male customers. This 46% revenue advantage demonstrates the critical importance of maintaining strong female customer relationships and satisfaction.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793790" y="5252085"/>
            <a:ext cx="22860" cy="1771412"/>
          </a:xfrm>
          <a:prstGeom prst="rect">
            <a:avLst/>
          </a:prstGeom>
          <a:solidFill>
            <a:srgbClr val="151617"/>
          </a:solidFill>
          <a:ln/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330" y="507325"/>
            <a:ext cx="9055537" cy="574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Shopping Distribution by Age Group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837140" y="2644378"/>
            <a:ext cx="2261116" cy="459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3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26.7%</a:t>
            </a:r>
            <a:endParaRPr lang="en-US" sz="3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014" y="1495425"/>
            <a:ext cx="2757488" cy="27574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818805" y="4482703"/>
            <a:ext cx="229790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Ages 56+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735330" y="4880134"/>
            <a:ext cx="6464975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Highest shopping group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9531906" y="2644378"/>
            <a:ext cx="2261116" cy="459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600"/>
              </a:lnSpc>
              <a:buNone/>
            </a:pPr>
            <a:r>
              <a:rPr lang="en-US" sz="36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15.4%</a:t>
            </a:r>
            <a:endParaRPr lang="en-US" sz="36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3779" y="1495425"/>
            <a:ext cx="2757488" cy="275748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513570" y="4482703"/>
            <a:ext cx="229790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Ages 18-25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7430095" y="4880134"/>
            <a:ext cx="6464975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Lowest shopping group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735330" y="5381030"/>
            <a:ext cx="13159740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age distribution reveals surprising patterns in shopping behavior across different generations. Senior customers (56+) represent the largest shopping segment, while young adults show the lowest participation rates.</a:t>
            </a:r>
            <a:endParaRPr lang="en-US" sz="1400" dirty="0"/>
          </a:p>
        </p:txBody>
      </p:sp>
      <p:sp>
        <p:nvSpPr>
          <p:cNvPr id="12" name="Shape 8"/>
          <p:cNvSpPr/>
          <p:nvPr/>
        </p:nvSpPr>
        <p:spPr>
          <a:xfrm>
            <a:off x="735330" y="6176010"/>
            <a:ext cx="13159740" cy="1546265"/>
          </a:xfrm>
          <a:prstGeom prst="roundRect">
            <a:avLst>
              <a:gd name="adj" fmla="val 591"/>
            </a:avLst>
          </a:prstGeom>
          <a:solidFill>
            <a:srgbClr val="FCF2B5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162" y="6425684"/>
            <a:ext cx="287179" cy="22979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390174" y="6405801"/>
            <a:ext cx="229790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🔑 Key Insight</a:t>
            </a:r>
            <a:endParaRPr lang="en-US" sz="1800" dirty="0"/>
          </a:p>
        </p:txBody>
      </p:sp>
      <p:sp>
        <p:nvSpPr>
          <p:cNvPr id="15" name="Text 10"/>
          <p:cNvSpPr/>
          <p:nvPr/>
        </p:nvSpPr>
        <p:spPr>
          <a:xfrm>
            <a:off x="1390174" y="6876812"/>
            <a:ext cx="12321064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Seniors are the largest shopping group at 26.7%, while young adults (18-25) represent only 15.4%. This suggests opportunities to engage younger demographics through targeted digital marketing and trendy product offerings.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1427"/>
            <a:ext cx="758154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Products Sold by Age Group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859161"/>
            <a:ext cx="9923621" cy="124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750"/>
              </a:lnSpc>
              <a:buNone/>
            </a:pPr>
            <a:r>
              <a:rPr lang="en-US" sz="7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80K</a:t>
            </a:r>
            <a:endParaRPr lang="en-US" sz="7800" dirty="0"/>
          </a:p>
        </p:txBody>
      </p:sp>
      <p:sp>
        <p:nvSpPr>
          <p:cNvPr id="4" name="Text 2"/>
          <p:cNvSpPr/>
          <p:nvPr/>
        </p:nvSpPr>
        <p:spPr>
          <a:xfrm>
            <a:off x="793790" y="339721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Products purchased by customers aged 56+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937992"/>
            <a:ext cx="446484" cy="446484"/>
          </a:xfrm>
          <a:prstGeom prst="roundRect">
            <a:avLst>
              <a:gd name="adj" fmla="val 204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1438632" y="400621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Senior Dominance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438632" y="4435435"/>
            <a:ext cx="575250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56+ age group leads in product purchases with 80,000 units, demonstrating strong purchasing power and shopping frequency among older demographics.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439144" y="3937992"/>
            <a:ext cx="446484" cy="446484"/>
          </a:xfrm>
          <a:prstGeom prst="roundRect">
            <a:avLst>
              <a:gd name="adj" fmla="val 2048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8083987" y="4006215"/>
            <a:ext cx="296596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Strategic Implications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8083987" y="4435435"/>
            <a:ext cx="575262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This trend indicates the need for age-appropriate product selections, accessible shopping experiences, and senior-friendly customer service approaches.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93790" y="5611297"/>
            <a:ext cx="13042821" cy="1676876"/>
          </a:xfrm>
          <a:prstGeom prst="roundRect">
            <a:avLst>
              <a:gd name="adj" fmla="val 545"/>
            </a:avLst>
          </a:prstGeom>
          <a:solidFill>
            <a:srgbClr val="B6D6FC"/>
          </a:solidFill>
          <a:ln/>
        </p:spPr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48" y="5885974"/>
            <a:ext cx="310039" cy="248007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1500545" y="5859185"/>
            <a:ext cx="2480905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🔑 Key Insight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1500545" y="6375321"/>
            <a:ext cx="121377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Seniors buy the most products, reinforcing their position as a crucial customer segment that drives significant volume and should be prioritized in business strategies.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2982"/>
            <a:ext cx="615862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Revenue by Age Group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193137"/>
            <a:ext cx="6279356" cy="654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$18.2M</a:t>
            </a:r>
            <a:endParaRPr lang="en-US" sz="5150" dirty="0"/>
          </a:p>
        </p:txBody>
      </p:sp>
      <p:sp>
        <p:nvSpPr>
          <p:cNvPr id="4" name="Text 2"/>
          <p:cNvSpPr/>
          <p:nvPr/>
        </p:nvSpPr>
        <p:spPr>
          <a:xfrm>
            <a:off x="2692956" y="409610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Ages 56+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460462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Highest revenue generation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145405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Senior customers not only purchase the most products but also generate the highest revenue, making them the most valuable customer segment across multiple metrics.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564874" y="3093958"/>
            <a:ext cx="6279356" cy="2311956"/>
          </a:xfrm>
          <a:prstGeom prst="roundRect">
            <a:avLst>
              <a:gd name="adj" fmla="val 396"/>
            </a:avLst>
          </a:prstGeom>
          <a:solidFill>
            <a:srgbClr val="B6FCB8"/>
          </a:solidFill>
          <a:ln/>
        </p:spPr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232" y="3368635"/>
            <a:ext cx="310039" cy="248007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8271629" y="3341846"/>
            <a:ext cx="2480905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🔑 Key Insight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8271629" y="3857982"/>
            <a:ext cx="537424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Seniors are the most profitable age group, contributing $18.2M in revenue. This reinforces the importance of senior-focused marketing and customer retention strategies.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7231"/>
            <a:ext cx="842141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Product Category Performance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24144"/>
            <a:ext cx="12971145" cy="3897987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93790" y="5845373"/>
            <a:ext cx="13042821" cy="1676876"/>
          </a:xfrm>
          <a:prstGeom prst="roundRect">
            <a:avLst>
              <a:gd name="adj" fmla="val 545"/>
            </a:avLst>
          </a:prstGeom>
          <a:solidFill>
            <a:srgbClr val="B6D6FC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148" y="6120051"/>
            <a:ext cx="310039" cy="24800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00545" y="6093262"/>
            <a:ext cx="2480905" cy="317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🔑 Key Insight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500545" y="6609398"/>
            <a:ext cx="121377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Clothing dominates with 104K units sold, followed by Food at 44K. Technology, Books, and Souvenirs each show 15K units, indicating significant opportunities for growth in these underperforming categories.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20</TotalTime>
  <Words>685</Words>
  <Application>Microsoft Office PowerPoint</Application>
  <PresentationFormat>Custom</PresentationFormat>
  <Paragraphs>97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Inconsolata</vt:lpstr>
      <vt:lpstr>Arial</vt:lpstr>
      <vt:lpstr>Montserrat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PRUTHIRAJ SAMAL</cp:lastModifiedBy>
  <cp:revision>4</cp:revision>
  <dcterms:created xsi:type="dcterms:W3CDTF">2025-09-17T15:15:03Z</dcterms:created>
  <dcterms:modified xsi:type="dcterms:W3CDTF">2025-09-17T16:02:10Z</dcterms:modified>
</cp:coreProperties>
</file>